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A307C-60FC-4AD9-A77E-7694B1323DF1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AB727BC-6DB3-4DCA-82FB-240DD330193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A307C-60FC-4AD9-A77E-7694B1323DF1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27BC-6DB3-4DCA-82FB-240DD33019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A307C-60FC-4AD9-A77E-7694B1323DF1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27BC-6DB3-4DCA-82FB-240DD33019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A307C-60FC-4AD9-A77E-7694B1323DF1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27BC-6DB3-4DCA-82FB-240DD33019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A307C-60FC-4AD9-A77E-7694B1323DF1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27BC-6DB3-4DCA-82FB-240DD330193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A307C-60FC-4AD9-A77E-7694B1323DF1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27BC-6DB3-4DCA-82FB-240DD33019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A307C-60FC-4AD9-A77E-7694B1323DF1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27BC-6DB3-4DCA-82FB-240DD33019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A307C-60FC-4AD9-A77E-7694B1323DF1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27BC-6DB3-4DCA-82FB-240DD33019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A307C-60FC-4AD9-A77E-7694B1323DF1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27BC-6DB3-4DCA-82FB-240DD33019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A307C-60FC-4AD9-A77E-7694B1323DF1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27BC-6DB3-4DCA-82FB-240DD330193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A307C-60FC-4AD9-A77E-7694B1323DF1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727BC-6DB3-4DCA-82FB-240DD330193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F7A307C-60FC-4AD9-A77E-7694B1323DF1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AB727BC-6DB3-4DCA-82FB-240DD330193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chemical+reactions&amp;source=images&amp;cd=&amp;cad=rja&amp;docid=wpQoRMwXX5Z4UM&amp;tbnid=4-5Q91tJyP8hrM:&amp;ved=0CAUQjRw&amp;url=http://revision-systems.co.uk/exam-boards/aqa/chemistry-rate-of-reaction/&amp;ei=yFMHU--gNsvKkAfG4oC4CA&amp;bvm=bv.61725948,d.eW0&amp;psig=AFQjCNGiwhyyJz55Uxhx5uoZQbZyrFTHXw&amp;ust=1393075522096722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3.bp.blogspot.com/-UR6tX4Zk7TY/TpgLOiNnchI/AAAAAAAAAKU/NTGhs0he7z0/s1600/atom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5tOEBmBAH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oogle.com/url?sa=i&amp;rct=j&amp;q=labeled+atom&amp;source=images&amp;cd=&amp;cad=rja&amp;docid=H2Lx2e6i0qzTtM&amp;tbnid=-j09ucs2W0dW9M:&amp;ved=0CAUQjRw&amp;url=https://learn.sparkfun.com/tutorials/what-is-electricity/flowing-charges&amp;ei=dVQHU-nxO4rwkQegaA&amp;bvm=bv.61725948,d.eW0&amp;psig=AFQjCNEndkGAHxMnveVdup5-XZyNvOqCNA&amp;ust=1393075699607526" TargetMode="External"/><Relationship Id="rId4" Type="http://schemas.openxmlformats.org/officeDocument/2006/relationships/hyperlink" Target="http://www.youtube.com/watch?v=FooZ9AwPSG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google.com/url?sa=i&amp;rct=j&amp;q=periodic%20table&amp;source=images&amp;cd=&amp;cad=rja&amp;docid=V9DydE2FHov3qM&amp;tbnid=6B3X9pbi3Dl0MM:&amp;ved=0CAUQjRw&amp;url=http://www.elementsdatabase.com/&amp;ei=6FQHU7DOOITtkQfk-oGoCA&amp;bvm=bv.61725948,d.eW0&amp;psig=AFQjCNErwnWkh9XMt2pM7EiCyCTCkawwtg&amp;ust=1393075802217142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m/url?sa=i&amp;rct=j&amp;q=chemical%20equation&amp;source=images&amp;cd=&amp;cad=rja&amp;docid=vWM54mFuA-bnCM&amp;tbnid=A1F5Mp9ysGZUdM:&amp;ved=0CAUQjRw&amp;url=http://www.cloudetal.com/how-to-balance-chemical-equations&amp;ei=UlYHU7r3M8rOsAT7qoCwDg&amp;psig=AFQjCNFIWcxT-QbzzKlSYcYmlZwMr7URSg&amp;ust=139307616550420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Group Blue</a:t>
            </a:r>
          </a:p>
          <a:p>
            <a:r>
              <a:rPr lang="en-US" dirty="0" smtClean="0"/>
              <a:t>Block 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2209801"/>
            <a:ext cx="6629400" cy="2236434"/>
          </a:xfrm>
        </p:spPr>
        <p:txBody>
          <a:bodyPr/>
          <a:lstStyle/>
          <a:p>
            <a:r>
              <a:rPr lang="en-US" dirty="0" smtClean="0"/>
              <a:t>Chapter 8: Chemical Reactions and Physical Changes</a:t>
            </a:r>
            <a:endParaRPr lang="en-US" dirty="0"/>
          </a:p>
        </p:txBody>
      </p:sp>
      <p:sp>
        <p:nvSpPr>
          <p:cNvPr id="4" name="AutoShape 2" descr="data:image/jpeg;base64,/9j/4AAQSkZJRgABAQAAAQABAAD/2wCEAAkGBxQTEhQUExQWFRUXGCEZGBgXFx8ZHhwgHB4cHxwaIRsfICggICAlIBcaIjEhJSorLi4uHx8zODMsNygtLisBCgoKDg0OGxAQGy4kHyQsNCwsLCwsLCwsLCwsLSwsLCwsLzAtLC0sLywsLCwsLCwsLCwsLCwsLCwsLCwsLCwsLP/AABEIAOsA1gMBEQACEQEDEQH/xAAcAAACAgMBAQAAAAAAAAAAAAAABwUGAgMECAH/xABNEAACAQIEAwUFAwgGCAUFAQABAgMEEQAFEiEGMUEHEyJRYRQycYGRUqGxCBUjQmJyosEzgpKys9EXJDRTY5PS8BZkg6PCc3SUw+FD/8QAGwEBAAIDAQEAAAAAAAAAAAAAAAECAwQFBgf/xAA5EQACAQMCAwQJAwMEAwEAAAAAAQIDBBEhMQUSQRNRYYEGIjJxkaGxwdFC4fAUFSMzUpLxYnKCFv/aAAwDAQACEQMRAD8AeOADABgAwAYAMAGADABgAwAYAWXH3awlLKaSij9pq76SBcqjctNl3d77aRa3ncWwBy5Vwbm1aBJmeYTQKdxT0zBCAejFfCLeRDnzN8Q2Ca/0RZYd5I5ZW+1JPIT8dmAxHMDB+yOiUfoJKumPnDUMP72rDmBC55wrnVEhky/MZqpV3MM9ne37Je4bboNJ8rnE5B19nna1HVMKatUU9VfQL3VHblp33R77aTzPI3NsSBn4AMAGADABgAwAYAMAGADABgAwAYAMAGADABgAwByZpmUVPE0s8ixxr7zMbAeXxJ5ADc4AX57cMs7wp+n0/wC87oaT8tWv6rgCN417Z6T2SVaGR2qHGlG7tlCX5tdrbgXta+9sASHYvwXBT0sVYR3lROmvWw9xW/VXyJHM8z8MUkwMvFSQwAYZAYZAse13s2WtjaqplC1aC7AD+mAHun9sDk3X3T0K2UiDl7EO0BqpTRVTap4xeN25yIOYY9XXz5keoJNwNrABgAwAYAMAGADABgAwAYAMAGADABgAwAYAMAIDtdrWq88paB3PcCSFCgNheVhqbbrpcC/TpzOIYHnR5dDELRRRxgcgiKv4DGHJIo+17ssMpNZQR/pDvNCgtr/4iD7Xmo97mN76rxl3gYPZtE6ZXRrIrI6xAFWBUixIsQdxisnqCy4jINdROsas7sFRQWZmNgANySTsAB1wAu5+1lWYmloKyqhBt3yRkKbdVFiSPjbGKdzQpy5Z1Ip9zaQwWzhHiqDMITLDqXSxSSOQaXRh0YXP1/mCBl8UCcxGQedu0+iOVZ1DWwiySMJ7DbxA2mT+sDc/vnGaLyiD0SjggEbgi4xYGWADABgAwAYAMAGADABgAwAYAMAGADAEPxdn6UNJNVSDUI12UbamJCqt+l2IF+guemAFVlsGf5xD7StYlJDIT3aIWjNgbXBRS9rg7s1/S1sUc0gcFF2PZmKuKpmqaeVklR2dpZWchCp5tHubKALnyxDqInA+cYskhhkBhkC+ru0p2kK0OXz1aKxVpb90hINm0XU6rG4ubbg41615b0HirNJ9wWuxWOL+NFzKopctRJIlaQmsRxZv0d27m4JBU6NVxzunqMVublQtJV6bzpo/fpn5kMv1EqqAAAABYAbAAcgB5Y+c1nJtt7meGCC4mzFaCop61B/SSrT1CjbWj30sR1eMrcHyLC++PRejNzU55UJP1cZXg1+ckVcbjHx60xCi/KQpgaOmk/WWfQPg6MT/AIYxkpvUhjVydSIIQeYjW/x0jGYg68AGADABgAwAYAMAGADABgBTcW9t8FNK8NPA07IxV2Zu7UEGxA2LGxFtwPngDs4B7YIa+ZaeaI08r/0Z1a0cjfTewKsd7AixtzuQCAzcAGAFz2+A/mh7f72O/wBf87YAluyipV8po9JB0x6TY3sVJBB8j6Y1p7kltviuSTRR1kcqCSJ0kRuTowZT8GGxwBvwAYZAjsn4nno6mehFBUSus0rp3am5jaViH0lfc8Q8d7bjHF4lwR3dTtYzSzjfwQjLlZsr+BK9pXzZI1Wq73UtISGJiCaN2G3eEAnSD1532xv0bKEbNWknlY38c5+pEtdSTyrjyldbSSCnkXZ4pvAykcxvYH/vlyx5e54Nc05YUeZd61Ck0RtXO2b5hS09N46WmkWeomG6XXcKDyJIuotfdibWUnHa4Lw+VtGVWosSeiXh+/2JbyOvHYyBVdtw9olyygFyZ6jU1uiiyX+kjG/7Jxmpd5DGwBjMQfcAGADABgAwAYAMAGADAHzV064A88V1QMnz6qedX7mo1MrAXFpXD6rdQrBlPXY8+vK4xZTu7fkp7p5+T0JTwzDjfNoa7Mct9hYPKJBdkU7XdClzb9WzE+Qxp+j9pXtoTVVNZaxnzz9i05czPRePQlDXUzhEZ2NlVSxPoBc/hgBBcQ8U5jxAslNQ0lqUMussV1Eg3XU7EKvIHSu+3Mg4q5JbgtfZDwDW5dJI9RMgidLdzGxa7XFma4ABABHhve/PbGGpNPYlIiu1ztURUkoqF9TsNMs6nZR1RD1YjYsNh0392adPqw2HY3xvSUuWMlVUJEY5m0qSSxVgrXCAFj4iw2HTCpFt6BFq4V7UaeurDTxRukZU93LJt3jrYsgXp4TqG97cwOtZU2lknJfcYsgWkdao4qZQRc0PdkX63Elv7IBxl/QR1GXjFkkj8yyKmqCDPTwzEcjJGrkfMg4lSaB1UdJHEgSJEjQclRQoHwAFsQ3kH2qqFjRpJGCogLMxNgABcknyAwQFB2fVJzbPKjMSD3NMmiAHpq1Kn1UyuR0LD0xuQjhYKjoxYEFxXxdS5fGHqZNOq+hANTvbnpX+ZsBcXOAF1mHbXLpMkGWTNDa/eyEqLefhQqB66jjD/UUebk51nuys/AnAy+FuI4K+BZ6dtSHYg7MjC10YdCLj0OxFwQcZiCXwAYAMAGADACb7WOO6hqkZXlxIlJAldDZrkX0K36oA3Zhy5XFjfHWrQowdSbwkCvZb2Oz3Er1uiX3rxozEMeussp59bY8vV9KYReIU214vHyw/qZVSbJHhniFjUjKM+iSffTBNKNR1HZfGdyH5B9mvsb38PpLW6p3NJVabyn8vB+Jjaw8MaWQcD0FFIZaamWOQi2q7MQPIaidN+trXxsEFiwBA8eIxy2uCi7GmlAA6+Brj6YAX35OlfEaKaFSBMsxd1vuVZUCsPTwkeh+ONatnOSUbu2LiN+/o8sjdoxVMnfsuzd276AgPkbNf4AciQYprRyJYcY5HRR5lQCpSGKhSnl0q1kj1qRseVzZlNuZI64pGclFtasYOf/xdkaSaKPLhVSDrT0am1vVgG+YBxeKrPfQaGef8VLVwCKfKs0pwjB4po6choXX3XU7Wt6dL4tyVF1RGhAUU1VXt3S8RKu9tJRqeU+mnwEn0DHrjHOp2ay4P6k4z1IbMuDHgTMaxKqaWehliVJvdLv4O8JuWPgDj9bpjJCtzqOm5DQ6uzjij840Mc5sJATHKByDra5HkCCGt0vbGKpHleCSz4oAwJF52v8O5jXRLDRtH3HOWMtod2BuoufCV5GxI3F99rZacorchla7O+No8sdMtrqP2JzYGYcnYjSHf0Nra1JX4C5G0mnqio7cSDz1xwFbibTWLrhOhYw/u2MY0bdV7wm4O1ycaHE3VVrN0nhpdO7r8gNcMjIUYAqw0kdLEWI+mPmzjJT5lutTOprBQvycldHzGIklEaMemoGQG3xCj6DH1aEueKl3rJgHXiwDABgAwAYA8+dlVHesr55jqqVkKNtyLsxdvixW3pY+ePMeklWajCmtnl+/H/ZK3G3DLbHipwybEZC67bMrWSkWpG0kDCzDmVcgFfkxUjy388ei9GriVO47HpJfNa5+Gf4jHU1GvwlmDVFDSzP78kCO37xUFvvvj3RiJbAHxgLG/LrfAHlKky2X88OmSu0miUmKRNlVeupjsUF9Nzsw89QBrNxS9YDA7dsnmEdHmICiaEKkxS5VTcMhBIB0h9QuR+suMFGSeYksvbw0ee5cmrdJAG8JGuKQCx+DKSR5EeYOMGZU5E7kLRfnXKoxDHRU9bAg8LU5FPIfV47EFj+yD6nG1GvF76EYNi9qMw2fJ8wDeQiJ+/SL4yc8e8gr3FfDtTnkkbDLvYAp8VTOwEjLbdDEoubcxq8ua3OKSrRROCwcY5XTZZkFRTpsnd6AW955HI8R8zff0A8hjWg3OpknofewvJJKbLQ0oKtPIZQp5hSqqt/iF1fAjE1pJy0CGJjFkkMMgMMgXnbbwytVl7zADvaYGRT5oP6Rb+WnxfFR54y0Z4lghkn2PZ6avK4Gc6pIrwueZultN/UoUJPmcbpUO0js9jzRUbX3M8fuShdW3PQwuLi+4N9jfzNwKhS9mmcPJpqMzVYDsTEWLkeWkqoFxffUbeuNGPDbSLyqaAzOFeGoMvgWCnWyjdmO7O3VmPUm3oByAAxvAmMAGADABgAwB554snbJc6nkKFqaq/SWHXUbta+2pX1bX91hyuMc7iVirulyrRrVAsUXaXl9t5yPQxSX+5SMeUlwO8z7HzX5JUmQPE+e/ndosvy+8hlYNK+llVVU8zqANgfET6AC5Nsdjg/CalCo6tZYa0S3366EZyN3N86pcnooe+ZhFGqwxhVLMxVdh5XIQm5IHrj0gKNUduI0l4cuqHjAvrZtA+ZCsB9cY3WpqXK5LPdnUFvzTOEzHKKqTL37wvC6LYEMG07pY7hrHb4gjYg4yAXv5NtUmmsjsBJdHv1ZbMLedlP8Aexq3PQshyZhRRzRvFKgeNxpZTyIP/fPGspYeUSeauLeDjQZxDTwySRxTundSKTqVZH0kX2uVN+vLTfnjdjPmhllcHobh2lWnjFKal6iSMamaV9UlnZipbrbYgX6LbpjTk8vOCxJVIfQ3dlQ+k6CwJUNbYkAgkXtcAjEIChyHPuIcyjkaD2SAJI0TErYhlAuLNr5ah0xuKhArkieyiJ85qpZsykepFMEKRubR6nLbmMAL+pytv1vitVqmsR6haj4xqZLBhkBhkH3DIOHPaYS008Z5PE6H+spH88TF4eQKv8mqsvBWQ/YkR/7asD/hDHTKDnwAYAMAGADABgAwAYA4M2yWnqQFqIIpgvu94ga1+drja9hywBCf6OMrvf2KH6H8L4AmcoyKmpdXs8EUOr3u7QLe3K5A3tc88ALT8pCnY0VO4BKrP4vTUjWJ+lr+o88AdvCfEdOaSBu9iUd0o0l1FrCxWxPQgjHzfiFjW7ea5W9X0Zkpzwc/YjJqqM3eP/Z2qQY7e7e8hYjpyKfK2PfWUZxtqcZ7qKz8Cj3N3HnZT30prMuk9mq76iAxRXPVgy7o5ubkbHra5ONlrO5Av+Gc/wA7r6r2D2uRNJInYKgaNVNnOtV1augsdyRv1xhnCnBc2CdS2ds1EI58lK38E3d3JuTZodNz1PhP1xioPKkSy8ZIdWa5keix0yfPTK5/xBjHL2ESWjGMFY4Fpe6irbda2ocfN/8A+Wx0afsooyhfk3QWp6x7btIi3/dUn/541rp6otEceNXJYMMgMMgMRkGqqlCo7NyVST8ALnEoCX/JppnvWyW/RkRpfzYaz9wI/tDHWMY88AGADABgAwAYAMAGADABgAwBorqKOaNopUWSNxZlYXBHqDgCh1HYvlTG4ikT0WVrfxXP34At/DeQQUMCwUyaIwSedySebMTuSfwAHIDAEJ2rcRSUOWyzRG0rERo32S5sW+IFyPW2AI7sh4WFHRLI+9RU2llY7nfdUv6A3P7TN6Y51epzS8EXSIPtme9bksf2qm/8cAH944vb+zIhlv4WF6zNX86iNf7NPD/nis/ZX86kloxjBBcLG9NUN51NV/DPKo+5Rjo0/ZRRlD/JzX/UKg/+YP8Ahx/5407r2l7i0RsY1cliLqeIqSOXuZKqBJdh3bSorb8hpJvc35YuoSaykCUxTIDDIFn2h8Vmp1ZVltp6mYFJWQ3SJOT6m5Xt4T5XPWwxt0KLb5mVbLpwRwxHl1JHTR7keKR7W1ufeb7gB5AAdMbxUnsARnEWfQUUDVFQ+iNfmWJ5Ko6k+XxPIE4AT9TxtnWZvfLojS0wOzsF8VurO4IPL3UBtyN+eOfd8UtbXSpLXuWr/bzwWUWyvvldVCzLNnywzg+JPaJdid9zcW5+WNOPGJ1EpUqE3F9dCeTxJShz3P6VRLHNFmMA6oVnG3qNMt/gfjjYp8YtpT5J5hLumsft8yHFjE7Pu06nzE9yy9xVC/6JjcNbnoawvbmVIBG/MAnHUTyVL3gAwAYAMAGADABgAwBBca8NR5hSvTyFgD4lKEA6lvp5gi18AJX8nSBzV1DayESKzJ0JdhY25baDvjUu2uVFolm7Q273iDKIN/Bpl/jLf/oxShpSkw9y58DG7Zi/2q+S39RI4/xjOK1OnuJRacYwV/ghg2XI45Sd7KP/AFZJHv8Ax46cdEihRvycz/qFR/8Acn/DjxoXftr3F4jRrJSkbsOaqSPkCcaq1ZJ5zy7MMsbKpnqBG9eyyamYEyGR2fQwJ2PvKbjljXuKfEP7hHs21SyvdhYz9/eQmsaj64VmkagpXcXlNPGzA7XYopN/K5xt1MKb95KEV2j5/ngJSsV6eA7EQDTGw8u9Gom4/VZvljeowpfp1KPI7OzrJaKno4noV8EqBzI28j7frnzG40iwBvYDGyQWjABgBL1rjOs0l1+KhoToRP1ZZLm7HzHhP9UL9o44XHeIytaShTfrS69y7/x59xeCyxhwRgWAAAGwA2AHlbHz2cm9WbEUL7skzLL5Pa4aruDVPVSOROFOsNa2ksLGxDeEb7364+sW0VGjCK2SX0NV7m/tGy6GlqqRMsUU9dUPuIbLH3QvqaSL3CNyRsD4W32xr8Shbu3lK4jmKXn5Po3sFnOhDdoOVwy97V0cirW0bB5THYN4d7sPtLa4b0K/DzvBruvbyhTqp9nP2c9H4eD7vP32kht8DZ+K6hgqdgzr4wOjqSrj4agbelsexKE7gAwAYAMAGADABgAwAkcz4VzPKa+eqyyJaiCcklLarajq0FAQ2xJ0lb7c8Y6lNVFhkp4Irg7OJ8x4jhlqYhDJBG6tGARp0K4sQxuDqkxilBU6bSGcsa3Z5vTSv/vKupf6zyD+WNepv5IsiwZhPoikf7KM30BP8sVWrBE8BR2yqiHnSxn6oD/PHTKC+/Jxk/1SqXymB+qD/pxz7z2kXiTXGtY1dUnLo3ZIY1DVjobFtXuU4PTUPEx8rDzB5l3d/wBHS7RLMn7P3fkHvg+wcBZd3ej2SK1rXsdX9u+q/rfHlZ8Yvefm7R/b4bGaMIs4cop5cprIUSWSSgqX7rRIxYwSN/R6T9lj4enPe5sT6Ph3E/62DhUSVRLOV+pdfMxyjysmu2e35mq7+Uf176O2OpbP/KiJbEf+T1UO2VlW91Kh1T90hGP8TvjrGMZuAIfjDMGp6GrmQ2aOB2U/tBTp++2AFd2KwhcvuObyuT8gq/8Axx4T0ik5XeO6K+7MkBhxtjzkkZkyNzjh6kqb9/TxSH7RUBv7Ys3342be8ubf/Sm14Z0+GxLSe5BUvB8FCZqikSRphCyRIz6wObBV1bi5sNz9Lm/QqcUr3ihRuJLl5ll4x8fd7jFypbFI4Ny0SzRGFZUaOKT84SyqQ0kk2xg0k8l03B9STY2GPT8YuaFO2jCOG3jlx0x1Xu2/jMRdfycqktl8yE30VBt6BkQ2+oJ+eO8QNfABgAwAYAMAVXiTtDy+iYpPUDvBzjQF2HoQuyn94jAFap+3TLWbSUqUH2mjW38LlvuwBfsiz2nrI+9ppVlTldTuDzsyndTvyIBwBI4AQHYo/f5xX1f6hWR7+ssoYfcGxguH6qRKGh2XA/mulJFi6tIfjJI7n+9jWq+0yyLHW04kjeM8nUqfgwI/niieGCG7N6jXllJcWKRCFgejQ/omH1Q46ZQWP5Nk/hrk8jEw+feA/wB0Y599+ktEnyxhzmvjbbv0injHmFXu3/iXHA4zT5qNOa6ZT+qIejLJHUY8xKmZFMrvFeZKZKSmBvLNUwkKOarHIsjyHyACH/u+O1wS1m6rq/pin8WsY+ZDlkw7S605iUyqhZZJHcPUON0hRTfxsNgdVjbnta1yMestKTzzsiTGBwxkUdDSxU0Xuxi1zzYndmPqSScdAoZPxFSCTujVU4l5d2ZkDfDTe+AOPj+lMuW1qKLsad7AdSFJA+dsAKvsUqr0Lp1SZh8iqn8b48T6RU8XSl3xX1ZaLGKr4864mRM+95iOUnmMHfF1Eq2cdU4VXb0JPyH+QxnpxbaRjbIH8m+K1BUN51BH0jj/AOrH08gbWADABgAwAYAQXAFDFU1eYVUqLIzVLadahtN2ZjYHl7wHyx5j0huakHGnBtLDbx1C3GDVcN0lQtpqeJ+lygDD4MLMPkceUjfXNF5pza89PhsbEYp7lC9gOS5zRtSlhTVbCJ4yxI3YKRc87a1cX3vqHLHteBcSneUpKr7UfmnsYqkUnoODjLMPZ6CrmGxSByv72k6fvtjulBOdjqdxlGa1Y97Syj/0oiw++XGtW1nFEoa/Z8lssoR/5aM/VAf5416ntMsiwYoCp8EP3dXmdJ0SoE6fu1KhyB6B1f646FJ5girFt2EJ3GY5hSk7qCP+VIUP9/GrfL1UyYjR4t4Shr1TWXiljJMU0TaXS/Ox8j1H4Y0IVOVNNZT3T2LNZKRnHD9VRRlps7jjiPhVpaZS1/JfESzW+PU4xqytKstKWvg2V5cCszbhlqjMY6elqxmEk4DGaxABOrUG3YgKqgn06dMdq3SUOVR5UuhDPSfBXCUGW04hhF2O8khHikbzPkPJeg+ZOcgp/blxFPDFT0dMxSSrcqWU2OkFRpB5jUXG46AjrilSahFzlsln4Agh2OUfs5XvZTNz724sDblo5aetr39ceI//AE1122eVcvd+/f8ALwM/ZxwSPZhmc9FV/miskWVWj7yle5PhGq8e+9rIxC9NJAuCMeusb2F3S7SCx0aff/GYGVVG/MOZz08qn2SoIeJ9zpW50n106irddgfK+nxjh8rqClD2o/Pw/AGXBUBlDKwZWFwQbgg8iD1GPDypuLw1hk5NneYryk8xgz4solWyndofFaUsLRL4p5VKqg/VDbaz/IdT88dnhXD5XFRTekYvfv8ABfcjcvXZNw9JQ5bFFKAsrEyOvkXOwPqFCg+t8e3JLjgAwAYAMAGAEBNWjJs2q4J7inqG76J7XChiTyG9rlkPW6Daxvji8Y4fK5ipU/aXTvRBeaPialcXSphPwlX8L3GPHVLCvF+tCXwZkU8EBlETZvm0cij/AFLL3vr6STCxAB62Kqeuy/tjHsOB8PdrR5pe1LX3Lovz+xEpZJvt/wAz7rKjH1nlRPkp7wn/ANsD547ZUV/Bk1dW5dJl1J3MUSteZ3LBn1m4QWU2Hg323235g8u/v6FnJSqpvO2PDzRK10G1wBmM1OYssrDGZUgDQPHfS8aeEobgeNLDfqD5g3wWt5TvIOrSTSTw0/iXaa0Ze8ZyChcP1eviHMFX3Upolb94WI+5yPljeoL1CrKzldOKPiudTZVqomZPUuFdv443+mMV6s0vcTHcb+OPkyHnrtjyvMTUmrq41ekR9EYR/CEvsCL6gzgbtbnYX2UY61pOly8sd+pjlkbfZzw7lqQx1lBDo7+P3i7OwF/Eh1MQCGWxt1XG6VLngBUdvmTTNFS1tOGL0shJ0i5UHSwkt5K0Y/teWKVIRnFwls1h+5ghMj7VqaSMe0EwyAeIaWZSfNSoJ38jy8zzx4y59Hq8J/4vWj70n5/sW52dXZXlUmY175vOCsUd46ZTt5i/qFBa/Qsx+yRj1djaRtaKprz8WVGTxnwlBmUBhnFiN45B7yN5j08xyP0I2wJKXJs3yRiBGaqkuTdAXS3O9h4oj538Nz+tjnXvDKN1rLSXevv3kYOyl7WqYqO8hmVrbhdLj6llP3Y4U/R6sn6sk145X2ZGGcGY9pss5ENBTuZH2UsNbX/ZjW4J+JPwxtW3AEnmtLPgvyMF07Ney145RXZke8qb6kjJ1aG+255M46AbLz3NtPooQjCKjFYSLDbxYBgAwAYAMAGAEH2vyS5nmi5fAiA0y3LuQty4Rm356QCosBe+o/DWu7una0+0qZx4agq/Z1wKlXmk1HUsdNOHL92bazG6ppBIuFJbna9vLGShVValGotpJP46ktYPTWV5dFTxLDBGscaCyqosB5/Ek7kncnc4ykCY7ag1fmlBlsR3tdiOhkPiJH7KR6vgTgCIzmiqMpzh6XLY0cVSo8Ub7/a2uWW1mWTmbWONC/sKN3FdrnTu8fJkovnCPCFa1cmY5i0SyRxmOKGG5AvquWNyOTtsCb3BuLb69vb0bWk6VHOG86/zwLavVjHxcCk4Up8wyuetq6ykEsdQ/eTTQyqxiVS7EiM2LINR2G4A5bWxvQqw0SK4NXblTnRQ5tSsCYmXxrvdW8cTX+yCGHrrGMsoqSwyBk8N5ylZTQ1EfuyKDb7J5Mp9VYEfLHnqkHCTizKtSudssiDKKrXvfQFH7XeIR9LX+AOM1nntlgS2K/2FZ/BBlpSpq6eM985RJJ0VlQhealri7Bzv53647hiGvQ10cyCSGRJUPJo2DKfmCRgDowBXMy4Ey6d+8lo4We9yQum58zptq+d8AT1NTpGipGqoiiyqoAAA5AAbAemANuADAHFVZRBIbyQROfN41Y/eMAbaShii/o40j/cUL+AwB0YAMAGADABgAwAYAoHGHZVTV1QaoSzQTtbU0ZBB0gKDY7g2AGxH1xEoqSwwdvZ92fx5YZnErTyzHxSOLHSN7czuSSSb77eWCSSwgXB3ABJNgBck9MSBQ9ksHt+ZZhmz7qXMUFx0sN/QrGI1/rNgCazqlE/ElJYf7NSNK5/fLoi/G7arYw13iBKGDjRLBgDFlBBBFwdiDgBf8B5RHW5CaVjeJzNHGx8VlEr92wvz0kAj4DHTWxQpnYtnr0dXNlVT4SXbu78hIvvKD5MFuDyuNvexz7+jldoum5eL6DK494SGZwJA0rRKsokJVdRaysNO5Fvfvfflyxz6FfspOWMlmslK/wBBFJb/AGme/nZLfTT/ADxtf3GfciOQgK/hev4eb2ykm7+nBAlWxW4J2Dpci29g4NwT0xt295Gq+VrDKuOB38MZ7HXUsVTF7sgvY81I2ZT6ggjG4VJXABgAwAYAieJeJKaghM1TIEXkBzZj9lVG5P4czYYAVdR2+AyaaegeRemqXSx/qqjW+pxEpKKy3gFm4f7XKWZ1iqo5KGVgCBOLIb+UlhYbHdgoxWFSFRZg014PIGGDi4PuADABgAwAYAMAGAKD2y580NF7NDdqisbuI1HMhrByB8CF+LjAEpkFLDk+VIJmCLBHqlbzdt2t5ku2lR18IwBUOy/i6kmkqqmeoiSrqpf6N206I08MUYLWDG1zdedx1GNWupN7aFkNPGqSQuY8XUMEvdTVcMcnVWkAI/e+z87YsoSaykCRzDWYZO6sXMbd3c2BYqdO/le2+IW+oFhwxV5rk8EcNRQpNRxA3kpm1SKCxZmKlvFbUTso2643o1oMrgiO27IARBnNG2x0F3T5dzMP4VP9T1xkaTWGQMbs+4pXMaOObYSDwTKOjgb2HkfeHobdDjz1xRdKbj06GVPJZMYMljmzKiWaGSFxdZEZGHowIP44mMnGSaIwKn8nCvYLW0rckdZAPIm6v/cTHqE8mEdWADABgDRX1iQxvLI2lI1LsT0Ci5P0GAELlNI+e1cldWavZkYpBDcgWHT4AW1Ee83kBbHA41xSVsuype0933L8slIZkEMFLCzKqQxRqWbQlgAouTZRc7C+PEzlVuKiTblJvCy+r95nikimZ/nWV5sBRrNqme/cyd240PY23YDY2AI63HWxHYtLXiHDW7hx9Ve0srVeWdu/oQ3GWhOdh2du1NLQz3E1E+ix56CTpHrpKsvw0491SqRqQU47NZRgGZi4DABgAwAYAMAcWc5tDSwvPO4jjQXJP3ADqTyAG5wBRuEqc1Esmd11o00H2RHIAhgAP6QnlqcEm/kTvYgACg8RZ/JxDXClhZo6GI6ybbtbbvCPM3sqnlck9baHEb6NnRc3q9kvElF6yzgHL40CCljbzaQa2PrqO/0tjwVfjF7OXN2jXu0RsRgivcaLVZTTtLl87rTnwPC57wRatlkjLXK2Jta9rkbHp6HgvFZXU+xr6y6Pvx0f5Mc442MOAKDLqijjMkUE0pX9MXAaTUSdRYnxAnnjT4tWvqdzLlnJLOmM4x9CsZRW5bOxSd2yxQxLJHLIkLHfVGp8Jv5AlgPIC3THp6mrTe+NfeQi9TSqiszEBVBLE8gBuT9MY0SVDs0iSpyhFkj/AEMxmAjYf/5vLJpW3QBTYW6WtjprRFBT5dJLw5m7RSFjSS2Ba19UZJ0SbfrISQRb7QA3BxrXdDtYYW62LReGego5AwBUggi4I3BB5EHHnnoZT5JIFBZiAALknYADmcFqwIPsa4jpKWrr56idYkcWTVe7XdjsoBJsAOnXHqYrCSMA5ck4/wAuq2CQVcbOTYK142PoFcKT8sWBZcAGAKJ23B/zPU6CRYpqt1XvFBHw3B+WAK12XTq2W09gBbUDbzDtc/Pn88eB41Bq8nnw+iJTLmLMpVhcMCCPMHYjHEeU8rdGeLF7SV1NT5HPRvUQx1VNLIUVmUOzwzGWM6eZ1WAB6g7Y+oU5RurdN7Tj9VqYNmdeSVIi4ljKcq2luw6XClr/AEgH19cc30flJ2nJL9Mmvv8Acme45MdsqGADABgAwB8dgASTYDck9MAIujvxBm0ksjH82Ue4VjZG03tcHa7nUzG1wgAPTAF+agGbgPLqGXg/oYQSntGk7TSWse7uLom1xZjzAGtVrYeIkpFIplTL89qqbu1iiqUjeAKAo8K8gByue8HqV9ccTjdCVa2jUWvK3n3P+IPRl+jnx4yVMyKZR+2HOEjoGiJGuYhVHWysGZvgLAfEjHc9H7WUrpTW0dX5rC/ngRKWRd8P9mNXVQrOjQqrLqUMxJPkLBSOYtucegu+PW1tUdOSk2nh4X7lYwcj0VwNmUdRQU0sSLGjRjwILKhXwsoHkGBGNqompNMlHfneWrU080DEhZY2jJHMagRcfC98Vi8PIKjlFdmOXUyQzUSVENPHp72mmGoog2buXCkmw3AN79DjdjWiyuDHinKYOIMrSan2ksXp2cAMrAlXjbc2DFbGxIuFbe2MxBWuxHi5rNllSSs0JIiD+8Qt9cRv1SxsPs3GwXHG4jb4fax8zJB9C5dpWXVVTQtBRhdcrKjktptGffN/kAR1Bbnyxp2k6cKnNPp9S0k8EBwp2O0dOoapHtUvM6rrGPQIDv8AFr352GM9biNSb9TRfMhQOPtY7PqT2GWop4UhlhAf9GNIZbjUCo25EkG17j1xayu6naKMnlMiUdC09i+atUZTAXN2j1REn9k+H+EqMdwxl4wBTu07NKUUFXBNPCkjwPoRnUMW0krZb394DpgBPdjefqveUjtYs2uK55m1mUeuwIH72PM8fs3LFeK20f2f88CGNtJceUcCykK/K8zWPMFqKyamMkwdJIygVqVkuVF2G97FdQJvddzcY9fd2KfD4xtW2lh6N+tnfT546DJYuzs/nLOZMwVT7PTR9zE5FtTNcbf1XkPmAyXG+OhwqzdrbqEt28sNjlx0iAwAYAMAGAFp288SmloO4Q2kqiU9RGB+kPzuqfBjgCv1+RyUmX5XlaeA18wNWwNmI8DSJfyCkL6hLdTisnhNgccUYVQqgBVAAA5ADYDHNLkJxZwlTZhGq1CnUhvHIh0uh81b5DY3Gw22GLRm4jBWhwPXx7RZmGXoJqZWYD1cMC3xIxpT4daTeXDHubXyK8prpuyiOaVpsymascgKiqDCiAeQVrn6jrz5426EYUIclFYXxJwYZZwrmFCWp6VYZqUEtC8spjdAxJKMAjarEncAXB+Q0L3hlG6n2jbTe+mc/QarYtPAfDzUNFHA765Ls8jC+nU5LNpuB4RfyHnYXx0ZtN6bElhxUHLmaO0Mqxae8KME1EhdRB03IBIF7XsDiVvqBZcI8L53lcWiGSjqIgS3cMWBueYRygsT+0dPpzxuK4iVwRPa3w5IFgzujVopdKPOo5oSAVksR02RhbyNvexllFTjh7MgY3A3E6ZjSJOtg3uyJ9hxzHwOxHoRjzFzRdGo4vyM6eUT+MGSSndr1eIcpqjtdwIwPPWwB+i6j8sbdjHmrx+JWWwdiFD3OUQFtjKzyW9CxCn5qqn549KYSzcX5q1LRVNQg1NHEzKOl7bE+gO59AcAIXs+4Sp8xjkqap5ZJTKwfx2ubK2rlck6vPHm+M8UuLWqoU8YxnbPeTFZZr7QOzVKGA1VPM5RGW6OBqGo2BDi3IkdPnivCeOyu6vYVYLLzqtnjw/cvOCSyjm4blz+ZV9mWodCAVeSNdJHpJKLH6460+FWk3lw+GV9GYsFyy/sgq6yVZ81nRdgCkKrrIHRnChQfUattsbNvbU7eHJTWF72/qSODJ8qhpYUggjEcaCyqPxJ5knmSdzjODtwAYAMAGADACO7SU9s4joKUEMsYj1r5eJpZL+pjC/dgCW7ZeKVpK3LjGolnhLyd1vykXQu46k3sBvt6jFKiTi8vAOaLifiCcXENJTA8tYJNvUanN/iB8McWpxOyp9XL3L84J5jpgos2f8Ap81IHVYYI1+jWH4Y59Tj0F/p0vi/t+4yZtwpK+75nmR/dqNA+gW2NV+kFbpCPwf5LJGcfBKfrVde/wC9VN/IDGGXpBddFFeX7llFG9eCIf8Af1v/AOVJ/njE/SC8/wDH/ii3IjM8F/Yr8yT92rYj6MDiY+kd0t4wfk/syezRuOQ1qD9DmtSD072OKb8VGMsPSWefXpRfubX5HZeJl7RnMVrS0VSOveRvCx+BQst/ljdp+kNtL24SXuaf4KumzmzTtLmokL12XvGCdKPFMkqs1iQN9LLfSeYPLHVtLq3u3y0Z5e+Gmngo01uTHZzmSZjlKd6VcurxTrccyWBBHS6kGx6MMdlLCwUFj2SzPl+cVOXSHZyyC/Vo7sjegaPUfmuOdxOlzUufu+jLweo76ylSVGjkUOjCzKwuCMcCMnF5W5lEV2ncICGroKWKecU9VKFEbyNIsTalQsgY+UnU357747lnc81Oc2lmK32z/MGKS1wWio7D6LuWVJZxLbwyMykXttdQoGm/Tn641VxWrzZaWC3IjDsYzU1FPV5PWbtCrIATv3ZJSRL/ALDHY+TAdMd6MlJJrqYirQ8N5xk0sgggNVAzc0QyBrcm0KdaNbY9P3rA40b7h1G7S59GtmgQnH/GVZUItPPTtSqbMyMrBnIO3vAHSD08+uNaw4NStJupnL6eBLbYyuH+0OWno6aGPKa+QRQohfumVSVUAsLK2xIJx0ncUlpzL4oYZIcO9stNPUdxURNRtv4pnUKCBezE2039cZU01lEDMU33G4xIPuADABgAwB8JwAi+yWT2/Pa6vO6qGKE8xrbRH/7asMAV/ifL6mvzqtmpit6aZQC5sLxWVVGxHOMny5+eNC/u6NCPJVziWVp3dfqQ2WvI+Lz3ggr4vZJz7pY/o5PPSx268rn432x5a54cuXtbaXPHr3r3r9l7iMFyXHGZdG5MY2XRuTGJl0blxjZkRuUYxsujMjFUycHJX1SRI0kjKiKLszGwA+OM9KnOpJQgst7JFHoLXNq4Z3LDBTxv7HFKJJp3XSraQRoQHfcMRvvve1hv6WhSfCYSq1ZLtJRxGKeWs9X8P3MLfNsWDOKoZbPDWxqEhJWCrRRZTGxOiSw21Rs3O1yGIxsejt9LtHQm851We/r8Vr5FZoq3bHEKTOqKuXYSaGYjqYmAb5GMoPhj1laHPTlHvRRbjmr6tYopJXvpjQu1hc2UEmw6mw5Y8jFOUlFdTOI3OM0zPNKylnjy6QRUsokiUgpq8SMQ0r2XfuxyG3rjuU4W9vTlFz1ksP8A68zG8t7Da4d4nFRI8E0L0tVGodoZCGup21o67Ol9tQ5HbHJrUORKcXmL6/nuLpi0rezurlzueRDLT00jFjPG4UnUoYqtjc3c2O1uZx06fEIU7ZY1kun88Cjhlls/0WwlSHrswcnqajl8Bp/G+Nd8Wrdy+f5J7NCqXJ3yrPqZJmLr3yMsp/WRzp1H1FyD6qfTHRdZXNrKS3xt4opjEj0njzWTOUrtd4eSry6ZrDvIFMyNbfwC7L8CtxbzsemN2wrunWS6PQpNZRE9hfF8bUHs9RPGskDlUEkgBKHdbajc2OpduQAGPUGEa8bhgCCCDyINxgDLABgAwBC8a1Ziy+skXZlp5Cvx0G332wAufybKMCkqprbvME+SICP8U4A4ODxprM2RhZxWOxB52LPpPwO5v648v6QJ88H0wyki11NKkqFJEV0PNWAI+hx52NSdOXNB4feiUQ0XCrRMPZauenT/AHW0qD91ZL6cbUuIKa/zU4yff7L88bl0SSUtaOVVA379K34pMPwxrOpavenJe6a+8X9SyPksmZr7qUUn9aWM/SzD78Qo2D9pzXlF/j6F9SPqszzse5RUp9e9v+LrjPC34U/aqz/4/sycy7jXDUcQPzjoYfUkn8GfFpQ4LD9VSX89yLJzOyXisZcjDMqyOeYm6xwxWZRb3bA8j0LaevPpgXDnfSTs6TjHvk9H/O5ZJ5+X2mRmccdQOoFZllYIAwa80Hg8gWUmxAvyN/rbG1b8Iqwlm3uIc+P0y18upVzT3RdqCpjkiR4SpiZboV2FvQdPh0xxasKkKjjU9pb53JyQnH0YbLqsNuO6Y/NfEPvAxv8AC5ON5Ta/3L56GOWxSO10mTKMllfd+6AueZ1RRkn56QcfSTEPOPkPhjxLZsmWGQLTtmq5aY0NVTG1QsrRJte4lXdSOR3UWB646fDoxqc8J7Yz8Ck9NSUpuA3ks9bmFXO9t1STuI7+iJ+N8YpXijpTgkvdl/Mnl72aMtWSizeOkE80lNUU7OiTSGUrIjb2ZrsF0jle259MWm1Vt3UwlJPosaEbPBZc+4WpKx4nqYRKYr6LkgeK17gEBvdGxvjVpXNSkmoPGSzSZM4wEmuogV0ZHF1ZSrDzBFiPocSpNPKBUf8ARblVreyD/mSX+uu+Nz+43H+75L8FeRCt4bp8xpczrqXKm8KM90YlkC6xpJvtrAIF+fvY9Jb1HUpRk+qMLWGeksZiAwAYAr3aFEWyyuA5+zyH6IT/ACwBUPyeGBytwOYqHv8AHTH/ACtgCJ7TY/zdmsFeB+gql7qot0ZbAN/ZCkfuN540OJWn9TQcVutV7/3IayWaNri43B648HJYKo3KcYmXRuU4xsuiI40mqFopmpNXfjTo0Lqb311WFjc6b9MbXDo0ZXMVXxya5zotnj5lm9NCI4FrahqqZGareBYUOqqQo3e330ggeEi+3Swxt8TpUY0IySgp8z9h5XL4+JMW8lwzfMVggllY27uNn+OkE2+7HGoUHWqxprq0viZM4RTuzfJ6f2OGVoo3lkUu8jqGZiSb3Y3O3L5Y7fGLmt/USgpNRWiSeEvIwQepfJJAVttbrjz8YtSyZ3JYFx2SVRPt8abwJUEwkcrMWuF6Wsqnbz9cek49TS7GcvbcfW79Mb/MwxZJdoUrSpFQQ/09Y4QfsoCGkc+gA39NXlh6P2jq3HavaH1e35EmRvbAiNXZPl0fuoVuo6KzIi/RY2+WPaV5ctKUu5Motxv48Zk2Cs9oHFwyymWcxd6WkEYTXo5hje+luQU9MbVnbf1E+TONMlZPCK3lnaRlVeIzVAQyQuJUWbkGXkysNiRfkbH02xtTsbmhnk1T00IUk9yx5V2g5dUTrBDUhpG90aHUEjoGZQpPz3xq1LKvThzyjp5EqSZsn4cZ80SuZxoip+6jQXvrZn1uegGlgOt/S28K4St3SS1by34E41ySef51FRwPPO2lEF/UnoqjqxOwGMVGlKrNQjuw3gWs2a8R1iLUUkEcEDjXGt4izKeRJkPUb8lvtj0NLhVCK9bV/AxObORO1PMqZxBWZaWlPuhdcZa3UeFw3xXbGKfB4N+rJr5/glVCaE2d5oNCQjK6dvekckykdQosrD6L+9jLQ4XSpvMvWfy+BDm2X3g/hSny6HuoFNzvJI27ufNj+AGw+Zx0yhO4AMAGANdTAHRkbdWUqR6EWP44ARfYjmpoa+pyyoOku50XFh3iXBH9dbEHrpFueAGzxzwymY0clMx0lrMj2vpdTcH8QfQnACh4UzeWhl/NuYju5E2hkJ8LL+qA3UfZP9U2ItjzPGOGNt16S/8AZfdff4lWhgqceXZKNqnGNosjarYo0XTNitijRZMTUFBlksFU9ZKPbtUwYtIwIcMwQhB736uwv5Y9jKrf06tONvH/ABYjslthZy+nXuMeVrk2cJ/nShpYnWD2iCU3WEajIl7nVsp0q1r735jkTiL58Pu68oSnyyjvLTD8N9WvIjle5P1GZ5jXxNTpRyUeuweaVtlU+9YFQWJG1h59OeNCNCys5qtKqqmNopbvpnV47ycNki9TS5NSpAgMkjHwRrvJNI1hew8zYX6AAC5sDrwpXPFrhzei7+kV3ft1epbYm+EckNGk+a5o4FQyXYc1p4huIl82O17XubAXJJb29ra07akqdNaL5+LMbE3l3Gay54uYVXhj7wm1i2hNBVBYXJ0jTy5m5xF5TlUoyhHdkxeGO6LtHyxl1Csjt6hlP9kgH7seZdhcp45GZ+ZC241zz8/VtNQ0IdoVbU8mkgb2DSWO4VFvubElrW5X7fDbKVBOU938kYpyzsMubskyljc0lv3ZZVH0D2Hyx1ChXONOx2Lu0lype4qIm1BTIxD2IIszsdLAjY7Dz6ERJKSwwRn/AIq4kDd2cuQty1dy9vjrEmj+WOX/AGeh3v4r8F+0ZM5fwNW5hLFPnToI490pIvdJ83IJHyBN/McjuW9pToJ8i8yrk2NRVAAAFgNgB0xskH3ABgAwAYAMAGADAFF7Sez1MwUTQt3NZHvHKNtVtwrEb7Hkw3X7sARXBvaWVcUWbj2asTw63AVJPIkjwqT5+63Qi4GALtxNwzTZhD3VTGHXmrDZlJ/WVunT0PUHAC2quGM2y3/ZyMxpRyRjpmQb7A/rW2G2r0UY5N3wahcPmXqy71t5r/ojBywdpFMrFKlJqWQc1ljO30Gr6qMcCtwG6j7GJeePr+SSwUPE1JLbu6mFieneAH6Eg45lSxuKftU38CyZLrKCL3FvO+NRxexOTkmr6ZDqeSFD1ZmQH6k3xkjRrzWIxk/Jk5OKp4zoUBLVcJt9lw5+i3J+WM8OGXcnhU5eax9RzEUmeV2YHRldMyxnnV1A0IBvuim+r6N6rju2Xo5tK4f/AMr7v8fEq5E1luSZfk16quqRLVvuZpjd/IiKMXYDptc22uBtj1FOnCnFQgsJdEVKpnGZVXEs609IrwZfG15ZXFtR8yAdyB7sYPW7W203A0cu4HoIYUhFJA6oLXkiR2b9piRuSd/8sAapez3LGNzQwfJAv3C2AJjKMlp6VStPDHCDzEaBb+pI5n44A78AGADABgAwAYAMAGADABgAwAYAMAQPFvCFLmMfd1MdyL6JF2dL/Zb+RuDtcHACtqOF88ye5y+dqumG/dEaiB5d0d/+UbnyGAMsu7eHjbu66iKuuzGMlSD/APTfcfNsAT57Wclqk01IIH2Z6fvB9FDjAHDJDwrUWa9OvwaWD+EFfvGAMP8Aw1wvb+nhtzt7Y3/XgDH83cKQ+ItC1v8Aiyy/whjf6YAjqjtJyenbTl+WLLJyVu6SO/wazSH4WGAB844kzLwwwGjiO19Pc7dDrk8Z+KAYAkuHuxBS/fZlUNUyHdkRmAJ/akPjb5aTtgBs0FFHDGscSLHGosqoAoHyGAOjABgAwAYAMAGADABgAwAYAMAGADABgAwAYAMAGAODNMmp6kaaiCKYdO8QNb4XG3ywAt+NezjLY11x0oUnykkA+muw+QwAhM8pljlKoLDyuT+OAN3DdGksmlxcfEj8DgB38H9nOWy2MlMGI33kktt6a7H4YAZ2V5LT0wtTwRQj/hoq3+JA3+eAO/ABgAwAYAMAGADABgAwAYAMAGADABgD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2179638"/>
            <a:ext cx="4152900" cy="454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FoamingBeakerCart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1981200" cy="216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3.bp.blogspot.com/-UR6tX4Zk7TY/TpgLOiNnchI/AAAAAAAAAKU/NTGhs0he7z0/s200/atom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04800"/>
            <a:ext cx="2938042" cy="199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12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429000"/>
          </a:xfrm>
        </p:spPr>
        <p:txBody>
          <a:bodyPr>
            <a:normAutofit/>
          </a:bodyPr>
          <a:lstStyle/>
          <a:p>
            <a:r>
              <a:rPr lang="en-US" dirty="0" smtClean="0"/>
              <a:t>Compare chemical reactions to physical changes</a:t>
            </a:r>
          </a:p>
          <a:p>
            <a:r>
              <a:rPr lang="en-US" dirty="0" smtClean="0"/>
              <a:t>Compare parts of an atom</a:t>
            </a:r>
          </a:p>
          <a:p>
            <a:r>
              <a:rPr lang="en-US" dirty="0" smtClean="0"/>
              <a:t>Calculate the mass of one mole of an element or compound</a:t>
            </a:r>
          </a:p>
          <a:p>
            <a:r>
              <a:rPr lang="en-US" dirty="0" smtClean="0"/>
              <a:t>Explain how ionic and covalent bonds are formed</a:t>
            </a:r>
          </a:p>
          <a:p>
            <a:r>
              <a:rPr lang="en-US" dirty="0" smtClean="0"/>
              <a:t>Identify the parts of chemical equations</a:t>
            </a:r>
          </a:p>
          <a:p>
            <a:r>
              <a:rPr lang="en-US" dirty="0" smtClean="0"/>
              <a:t>Distinguish between reversible and irreversible reactions and changes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181600"/>
            <a:ext cx="318135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015293"/>
            <a:ext cx="3009900" cy="1685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646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Lithium atom with particle charges labe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992" y="4800600"/>
            <a:ext cx="2922939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Chemical reaction</a:t>
            </a:r>
            <a:r>
              <a:rPr lang="en-US" dirty="0" smtClean="0"/>
              <a:t>: the change of substances into other substances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/>
              <a:t>A</a:t>
            </a:r>
            <a:r>
              <a:rPr lang="en-US" dirty="0" smtClean="0"/>
              <a:t> candle’s wick catching fire</a:t>
            </a:r>
          </a:p>
          <a:p>
            <a:pPr lvl="1"/>
            <a:r>
              <a:rPr lang="en-US" dirty="0"/>
              <a:t>Video: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www.youtube.com/watch?v=C5tOEBmBAHg</a:t>
            </a:r>
            <a:endParaRPr lang="en-US" dirty="0" smtClean="0"/>
          </a:p>
          <a:p>
            <a:r>
              <a:rPr lang="en-US" b="1" dirty="0" smtClean="0"/>
              <a:t>Physical change</a:t>
            </a:r>
            <a:r>
              <a:rPr lang="en-US" dirty="0" smtClean="0"/>
              <a:t>: an alteration of a substance that does not change its chemical composition</a:t>
            </a:r>
          </a:p>
          <a:p>
            <a:pPr lvl="1"/>
            <a:r>
              <a:rPr lang="en-US" dirty="0" smtClean="0"/>
              <a:t>Example: Melting wax on a candle</a:t>
            </a:r>
          </a:p>
          <a:p>
            <a:r>
              <a:rPr lang="en-US" b="1" dirty="0" smtClean="0"/>
              <a:t>Atomic number</a:t>
            </a:r>
            <a:r>
              <a:rPr lang="en-US" dirty="0" smtClean="0"/>
              <a:t>: the number of protons in an atom</a:t>
            </a:r>
          </a:p>
          <a:p>
            <a:r>
              <a:rPr lang="en-US" b="1" dirty="0" smtClean="0"/>
              <a:t>Neutron</a:t>
            </a:r>
            <a:r>
              <a:rPr lang="en-US" dirty="0" smtClean="0"/>
              <a:t>: an uncharged atomic particle</a:t>
            </a:r>
          </a:p>
          <a:p>
            <a:r>
              <a:rPr lang="en-US" b="1" dirty="0" smtClean="0"/>
              <a:t>Nucleus</a:t>
            </a:r>
            <a:r>
              <a:rPr lang="en-US" dirty="0" smtClean="0"/>
              <a:t>: the dense core of an atom</a:t>
            </a:r>
          </a:p>
          <a:p>
            <a:pPr lvl="1"/>
            <a:r>
              <a:rPr lang="en-US" dirty="0"/>
              <a:t>Video: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www.youtube.com/watch?v=FooZ9AwPSG8</a:t>
            </a:r>
            <a:endParaRPr lang="en-US" dirty="0" smtClean="0"/>
          </a:p>
          <a:p>
            <a:r>
              <a:rPr lang="en-US" b="1" dirty="0" smtClean="0"/>
              <a:t>Protons</a:t>
            </a:r>
            <a:r>
              <a:rPr lang="en-US" dirty="0" smtClean="0"/>
              <a:t>: particle with a positive </a:t>
            </a:r>
          </a:p>
          <a:p>
            <a:pPr marL="41148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electrical charge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AutoShape 2" descr="data:image/jpeg;base64,/9j/4AAQSkZJRgABAQAAAQABAAD/2wCEAAkGBxITEhUSExMVFBIXFxcaFRgYFxgaGRgXGRUXFxwcHhcbHCsgGBsnGxYYIzEhJSkrMC4uFx8zODMsNygtLisBCgoKDg0OGxAQGzIkICQrLyw2MjQsMSwtLDIuLSwtLSwsNC0sLC4tLCwvLCwtLywvLCwwLzQsNCw0LCwtLC0vLP/AABEIALYBFQMBEQACEQEDEQH/xAAbAAEAAgMBAQAAAAAAAAAAAAAABQYCAwQBB//EAEMQAAICAQEFBAcEBwcDBQAAAAECAAMRBAUSITFBBhNRYSIycYGRobEUI0JSM3KSosHR8AcVJFNUYvFzgtIWg5Oy4f/EABsBAQACAwEBAAAAAAAAAAAAAAACBAEDBQYH/8QANhEBAAIBAgMFBQcEAgMAAAAAAAECAwQREiExBUFRYaEGE3GBkRQiMrHB4fAjUtHxFkIVM7L/2gAMAwEAAhEDEQA/APuMBAQEBAQEBA1ajUogy7qg8WIA+JgRrdpdNnCM1h8K0d/mBj5wPBttj6ul1J9qKo/ebPygZf3rd/o7v2qv/OBj/f2PW02pXz7veH7pMDOrtHpWODaEbwcFD+8BAk63DDKkEHkQcj4wMoCAgICAgICAgICAgICAgICAgICAgICAgICBGbQ23VW3djest6V1jeb39FHtgcwp1l3ruumT8qYezHm54L7hA36bs7p1O8U71+r2kux/a4fAQJRVAGAAB5QPYCAga7qVcYZVYeBAI+BgRdnZykHeqL0P41MVB9q+qR7oGvvtZR66jU1j8SDdtH/Zyb2CB37N2pVeD3bZI9ZTwZfap4iB2wEBAQEBAQEBAQEBAQEBAQEBAQEBAQNeovVFLuwVQMknkIEGL79X+jJo03+ZyssH+0fgHn/xAldnbNqoXdrULnmebMfEtzMDrgICAgICAgICBHbT2NXcd/ilo9WxODj39R5GBx1bUsoYV6vG6ThL1HoN5MPwN8oE4DA9gICAgICAgICAgICAgICAgICAgaNbq0qQ2WMFVeZ/rmfKBDaXRvqmF2oBWoHNVB+TWDqfLpAsEBAQEBAQPGYAEk4A4knoI6ilbZ7XOSVo9FR+Ij0j7AeQ+fsnRxaSIje6MygDtzUA57+z9o4+HKWvcY/7YY3Tuwu2h3gmpwVPAWAYx+sBwx5jlK2bRRtvj+jMSvE5qRA130q6lXUMp4EEZBgQKs+hIDEvoycBjxakk8AfFPPp9QsKsCAQcg8QR1ED2AgICAgICAgICAgICAgICAgeOwAJJwBxJPQQK/o0OssF75+zo33CH8bDI7xh4eA/ohYYCAgICBp1OrrrGbHVB/uYD6wI3/1LpzncL2EfkrdvmBiBE9qNub1G4td1ZYgE2VsmV5kAnmeA9xMt6OnFffwYlRtReqgsxCqBkknAA8STynU5RG8oIx9u6b/UU/8AyJ/OYjLj/uj6s7N7vN8Qw+pdhNcbdImTkoShPkuCv7pWcXW4+DLO3fzTjosMqMkDGysMCrAEEYIPIgwIHQudJaNO5J09h+4YnO43+WT9Ph7AsEBAQEBAQEBAQEBAQEBAQEBAgttMb7V0aHCkb17DpXngufFj8oE3WgUBQMAAAAcgBwAgZQEBA5tfrq6UL2MFUfEnwA5kwIoWarU+r/haT1YZuYeS8k+sDq0vZ/Tod4p3j9XsO+xPjluR9kCTAxArPb/TltOrj8DjP6rDH13Zc0Vtsm3ixL5rrK1sRkcZVgQwyRkHzHGdaaRaNpQQL9l9F/kD9qz/AMpq+x4f7fzZ3lJu8txDD6r/AGdabc0at1sdn+ij5IPjOHrr8WaYju5J16LPKbJAQOXamgW+tq25HkeqkciPMGBybA1rOrV2/p6ju2ef5W9jDj8YErAQEBAQEBAQEBAQEBAQEDRrdStVbWN6qqSfd09sDg7N6VlrNr/pbj3j+WfVX2AdPbAloCAgcW1torRXvtxJ4Io5ux5KIHFs7ZTM41GpIa78CfgqHgB1bxb/AJgTUBA4NXtims4L5PgOP04CTilpcvU9s6PT24b33nwjn+znG2dNaCjHgwIIYYBB4HJ5TPDas7w04e39Dlnbi2+MbevT1UftB2QuqJakG6o8Ru8XA8Cv4vaPlOrg1lLxtflPo6/WN4Vk6S0ndFVhbw3Gz8MZl3jrtvvH1YWbs12HtsYPqVNdQ47h9d/LH4B454/WUtRrq1jbHzn0hmKrhq9nvpib9KPR520fhYDmUH4Wx0HP5HjJpfQ6xLkWys5VuX8j4GB0QEBAgttDubq9UOC5Fd36jH0WP6rY+MCdgICAgRu29sJp1y3pOfVUdfMnoJuw4ZyTyYmVP1HbHUk5G4o8AufmZfro8fexuldg9shY4quARm4Kw9UnwIPI+f0mjNo+GOKhErbKKRAQEBAQEBAhO0H3j0abo7b9n/Tr9LB9rYECbgICBi7gAknAAyT4AQIPY9Z1Fn2twd0ZGnU/hTkXx+Zvp7oE9AQILtLtFkAqQ4Zhlj1C/wD7x+EnWa1rN7ztEePR5vt3XZomuk00TN7+HXbwj48/lCq7nnOVm9o9JSdq72+EcvXZS03sR2jlrvea08pnefSJj1YkTdpu2dLqJ4a22nwnl+3qpdoeynaOipOS1YtWOs1nfb5bRPz22hOdmNplXFTHKN6v+1v5H6y/Zs9ne07Y8saa871t08p/xPh4/NbZB7ogIFf1C/ZLxYOGnubFg6JYeT+QPI/8QLBAQEDRr9KLa3rbkykH3jnA4uzepZ6FD/pEJrf9ZDu/TB98CUgICB8z7W6otqbM8lIUeQA/nk++djS02xwhKka/tPVW7VlLiVOCVrJHuOeMnbPWs7TE/Q2daakOquMgMoYZ4HBGeI6HjLNOcRLC9bI7S3W2GtrbkwunC93pLbgS9Sli9iIyplieZHDjOBnrFclqx4pw7tT2uGmbVG9gVGtSigM1daqG0dFxDWMQoUE2NliT0GTgTUy36HtrVetXcVm2217UCK9ZUdyR3jm0MVNfpJgrknvF4c8Bmm3dR9ssqNOKk0tFpBdd5Gd9QG5ZDfogMA9M9YHmk7WtamnKaWwvqazbUhesHulRGZ2bOFGbUUDiTvjgOOAwftopVGq09tm9p7NQRlFKLU4R0bJxvhsjAJyQenGBZdJqFsRLF9V1Vl9jAEfIwNsCG0A39ZfZ0rVKl947xvmRAmYCAgQvaRy4r0ynBvbDEdK14ufhge+BMVVhQFUYUAADwA4CBlAQKVt24Ne5HIED4AA/PM8X23r7Zss4az92vrPfM/DpH7un2b2ZjxXtqZje99ufhXaOUfHrPj8oV/bW1F09RtYFgCgwMZ9Nwg5+bTl6bTznyRSvn6Ru6+S8Y68UuhmmuIb4ht0l2HVvyspPxz/Cey7F1ts+OcV53tX1j9nyz2s7Ix6DWY9Zijalrc4jutE78vjHPbxiVkv7U8fQr4eLH+A/nPQe58ZUc3tXG+2LHy8Zn9I/y2aXtOhOLEK+YOR8MZ+sjOPbo3ab2pxXttmpw+cc4/Lf808jggEEEHkR1mt6il63rFqzvEtOv0i21vU3qsCD5eB9oPH3Qk4+zmqZ6d1/0tTGuzzZeGfeMH3wJSAgIENs4d3q9RX0cJao8zlG+aiBMwEBA+d9vtmMlvfgZrfG8fyuBjj4AgD35nW0WWLV4J6wjMKbZbOhEIvdn6KzUWrVWMux9wHVj4ARe9cdeKw+p6fsr3bFqdZqad5agyoNMVPd1rWD95QzDIUZwZ5u9pvabT3tjdquzFTmxw9qWPeNQtild6u0UJp8plSuDWuCGDA7zeWIj3U9nQ4qJ1F41FRcpqB3Qtw/BlK913RUgL6O5j0VPMZgev2eBtF3f3h+5Wm39ERcilyN8Gs4INjnKbnreGBA1t2XrFemSu66p9NV3VVqGvvO73ERlYPWyNvd2hPo81BGIGWm7LUVgKhcAad9OBvA+g7BmYkgk2E8ck9TwgSuh0wqrSpSSqIqAnGSFUKM4HPhA3wIfswM12Wf5l9re7fKj5LAmICAgQ2mG/rrW6VVpWPa/pn343YEzAxdwASTgAZJ8BCN71pWbWnaI5qltTtA7kislE8R6x889PdLNccR1eC7S9oc+a01wTw19Z89+75Ia9z6Xjx5+M+X56zGa0W/unf6vs+ltF8FLU6TWJj6clA7Xf3j9mbvm0m5v1Z3Ft3s96mPWOMb2M+WZ2Oz/sfv493F99p67bdJ8FXUxqPdTxcO3Lx8YT2gXaBsXvjpTXx3hWtofkcY3jjnjOemZRy/Y+Cfdxbfz229F3H9oi0Tfh28t907VSQcnwk+zNfj0mb3lomY225OT7R9mW7U0nuMcxE8UTvPlEx3fFniex0vbOl1M8NZ2nwnl+3q+V9o+y3aGhpOS9YtWOs1nfb4xtE/PbZjOhMvOrH2S1p3jSTwxlfI9R/H3TVZ672Y1tovOmtPLrHl4x8+v+1okXs0NpRua21eltaWf9yHcPyKwJmAgIEPrfR1unb86WofduuPoYExAQEDn191aoe9xuHgQRnPljrNOfVY9NX3mS2387mzHitktw1hRNZoNns2Rp3AzxxYyj9niB7iJzf+YWidq1mY89t/1/Nfr2VMxzss/Zr7IoKadBW34gfWOOpYklvjwl3T9r013/bnHdP6d30Vc+jyYOc9PFOS2rEBAQEBAQECI7Jj/CU+akn2sxY/WBLwEBAiNgDLalup1DD3KqAQJeBD9qbitOB+JgD7OJ/hNmL8Tz/tLmnHo+GP+0xHy5z+inATZky1x1m952iHgsGDJnyRixRvaZ2iHly9fjPnPaGoxajU2yYo2ifXz+b7v2Dpc+k0VMGotE2rG3Lujujz26b/AO0VtjQrfUanJCkqcrjPouHHMHqomrT5rYb8devP1jZ18uGMteGf53pepcDzPOVbzvOyFp3lxbX2mKFRmBbfsrrGOhdt0H2Tbp9POaZiJ6RM/RryXjHETPfMR9XQzTXEN8QK2Z7bsfW21GHhvP3q+sdz497Y9jU0GqjLhjamTedu6JjrEeU7xMfPuhL9l0J1CkfhDE+zGPqROtu5fs7jm2urMd0TPpt+crtD6IiNeMazTHxW5T7MK38PnAl4CAgRO2uFulbr3xHuaqzP0gS0BAQKZ2j1ha1gT6KcB5eJ+P0nhu2c9s2qmvdXlH6+r0GhxRTFE+PNUdpbW3b9NWrpuWNaH4g8FqLDjnhxAlbDpuLFktMTvERt852WL5Nr0iJ5Tv8AkktPrN1g6MMqcgg54/19ZrxWvhvF68pjmsTSuSs1nnErLq+1zJ3r9xvUU9z3riwBwLUR8rWVwwUOM+kDwOATwn0PFeL0i8d8RP1eSyU4LTWe6dkk3afSDvPvh90WWw7rYR1cV7hbGN8swATm2eAMmg5dd2w06Chl3rFtvNLbqWFq2Wp7CGrCFw3oAbhAPpZ5CB3f+odL3op70CwlVwQwAdl3lQsRurYVIIQkNg8oHml7R6Wy0UpcDYWsQDDDL1FhYgJGC67pO7nOBnlxgSsBAQIjsmf8JT5KQfarFT9IEvAQECI2DwfVL1F7H3MiMIEvAi+0mmL0nHEqQ3wyD8ifhJUnaXE7f0ts+jnh61ni+nX0lTE5TzftLqbRFMEdJ5z+n6nsHoKz7zV2jnH3Y8u+36evi8LTyUPpMQg+zmra6pns4sLrlBwB6KWMo5eQnQ1dK4skVr04az9YiZQ02S1qTMz3z+aX1JbdbcID4O6WyQGxwyBzGZSrEcUcXTfmnMTty6qP2oTaG5V3lmmI+0Ubu6lgO/3g3Sct6uec7minScVuCtvw26zHTbn3KGorqOGvFMfijunxT2gXWh/v3oavB4Vo4bPTizEYlDLOmmv9KLRPnMbekL2Kufi+/MbeW6Z0dTOd1QWPDgPfOt2BE+8vPdt+rx3t5jnLpsOKkb2m/KPKInf84XnYGyu5Ulv0jc/IeE9RDk9jdl/Ysczf8duvl5f5Ssy7SI13HWacflS5j7wi/wAYEvAQK7tntVXUSlY7xxwJzhQfb1Ps+Mt4tLa8b25QxMq3q+1VzsjMtf3b76gA890rx9LlhjLP2LH4yxxLLsLtXVewrYd3YeQJyrew+PkfnK2bSWxxvHOGYlYZUZIFF7VaTdtcMMpYCePIgjDA/Ph5zxPa+C2HVTeOk84n+d+70egvXJhivhylQto9mtP3+mKaWruw1ne4RAMGohcjr6WJjDrs3uskWyTvy25z489vknfSU95Takbc9+XknNm7ORSKqK1TebgqKFBY4GcDyA4+UrR73U5IiZm0zy581yK48FJmI2iOa76LspUL7bbUSwE0GoHJ3e5qVASp9HO8uQeOOE97ipFKRSO6Ij6PIZL8d5t4zu02dmLO4dFesW/bW1dZIJQn7R3yq/DPq+iSORwRnEmg0P2a1Jb7TvU/aTrF1Jry4qwukOkFfebu9ndO9v7nPhuwM7OzWoZmrLVDT2aqrVOfSNqsjVWGscAGBsqHpkghTjd6wN2k7N2KdOSyfda7V6lsZ4pf9r3QOHrD7QmenonieGQtEBAQIfswcV2V/wCXdavu3yw+TQJiAgIELQe711i9LqlcfrVkoR+yQYE1AQKd2l2ctTBkGFfOR0B8vAeXtnlfaLFPHTJ5bfTn+ro9gabFp6ZMeKNom3Ft4bxETt5cv5Cm7S2BRc/eP3m8QB6Ntijh5KwE5GHWZcVeGu23wifzh2b6Wl54p3+sq12a7OaeypmbvMi65eF1g4LYwHANzx1nT1uuzUyREbfhrP4Y8PgraXSY70mZ36z3z4rpSQFCj8IAHXgB49ZxrRNpmzpcEVjbucm1NCtyqrFgFsSwYx6yNvDmDwzNmDLbFMzXviY+qOTDGSIie6Yn6OqtCzBVBLE4AHUzGPHa9orWN5lsvemOvFedofQez2y+4rwcF24ufoPYP5z2vZ+j+zYuGes85/nk8trtV9oybx0jlH880pL6mQIXRHvNbc/StEqHtJLt8OAgTUCG7WbQNNB3ThnO6D4ZBJPwB+IljTY+O/PuYl81d52IhBod5KIGhrOoOD0kth9a7K7TOo0yWN6/FX82U4z7xg++cLU4vd5JrHROJS80MuTadFToRbjc8ScYPiD0M059Nj1FeC8bsxrPsn9WbcMR49FLv0Om3sLc+7/08/PI+k5FvZuN+V+Xw3af+e6Os7cMz5xvEevNZez2g0yDeqO+3IsfWHlj8InQ0vZ2LS/hjn4y3x21XtGu+O0TWO6O7478/wCck1LqJAQEBAQEBAhtAdzWX19LFS1fcO7b5gQJmAgIEN2lqYKmoQZeht7HjWRhx+zx90CVouV1V1OVYAg+IIyIGyBz6/RrahRuR5HqD0ImjU6amoxzjv0n0823DmthvF6qPtHYd9Z9QuvRlGfiBxE8fqOydRhnlHFHjHP/AE9Jg12HLHXafCUYuhcAkVMq8yd0gZJ6nGOc1U0eoyTtFJn5J59bpdLjnJlvFax/O7m2VV449fpPT9m9mRpvv5OdvSP3fKPaf2q/8jH2fTbxiid5npNpjp8IjrEde+duj1lB6CWcnZ+lvO80j8vycfT+03auCvBTPbbz2t/9RKe7K7OLP3pGEXlw5ty+X8ptxYMWL/11iHW7Kvre0c8anVZLWrXpvPLfyjpy8YXCb3rSBy7U1q01Pa3JRy8TyA95wIHP2f0bV0jf/SuTZZ+u/E/AYHugSUCqf2hVnua26B8H3qf5fOXtDP35jyRs+cbQr7ytk3im8CN5eYz1HnOlavFEwirDdlm/1mo/aP8AOaPsc/3yzun3eXohh9P/ALNaSNHvHk9jsPYN1PqhnG7QnfLt4QlXotcopKb2k1pe0pn0E4AefU/wlnHG0bvnftBrb59TOLf7tOW3n3z+iHJiZcJv0Wrapw68xzHiOoM1Wnda0eryaXNGWnd6x3xP881sq7S6ZrrdOLPvqqltdMHPdsAd4fmHEZxyyPGa31Wl4vWLR0nm79JrUsrrtVvQsVWQnhkMAw4HjnB5Qk3GwDPEcOfHlmByafatLvbWrjfpYLYDwwTWlnXmN114j2dIHV3q/mHPHMc/D2+UAbFzjIz4Z6n/AIgZwECE7QfdvRqeiNuWf9Oz0cn2NgwJuAgIHhGeECA2a/2W37M/6FyTp2PIZ4msnxzy9vugWCBza3X1VDNjhR0zzPsA4mTpjtf8MCMHazSZxvkee42PpN32TL4MbwldNqa7V3kZXU8OBBHsP8potWaztaCYi0bSjNV2apY5XeTyHL4HlIuBqPZvSZbcVN6/Dp6sdP2YpU5Ys/kTgfLj85jZHB7M6Wlt7zNvLpHpz9U1WgUAAAAcgOQmXoKUrSsVrG0QyhIgV8N9rvGOOmobOelto8PFV+Z8YFggIHNtLRLdU1T+qwx5g8wR5g4Puk8d5paLQPkm3NlW6Z92xeH4XHqsPI+Plzndw5a5Y3q1zyRDvLEQJLs92fu1bgKCtefTsI9EDqB+ZvL44mnPqKYY59fAiN32PR6Vaq1rQYRFCqPIDHvM8/e02tNp6y2N0iKHtygpe4PUlh7G4/17Jvi3J8x7YwTh1uSJ753+vNwSE2cwVSSAOJJwB4kzXMp0pN7RWsbzPJ07a7M6ne1GooT/ABFZqOnyVAur+yrTdUTngGA4Zx6SIekPrODH7vFWnhER9Icu0ey1zikW0W21f3fTRu1jSu1Vqhu8GNQcKWymHQ86hngFMNru2zsrVD7TUlD3C6vR7tpevnU2LA+WB38AMMAglunGBh2g2Daw2siaQs+qXeotHdYOdLVUULFgysXrY8Rj0gc84G3tN2c+9s3NAuppfSdzQi90q03b9hZiHZdwPv1k2JlvufJchr2h2WuYalnrF2o7nRCm3K7xtpyXZCTlDvYOeGeHPED6BAQNGu0q21vW3qspB9/X2wODs3qmas1P+lpPdv549VvYR19sCWgICBy7S0CX1mtxwPI9VPQg9CIEJbtm7Sq1eoXfcD7qwD0bOnpflYcz7/ftw4/eW4SVJ1mrexi7sWY8yf64DynYpSKxtCDjd5siGG7Zm17NPYLKz+svRh4H+fSRyYa5K7WZ3fWtDq1trS1PVdQR7+ntnCvSaWms9ybfIhA8ZgBk8AOZgV+/VPrCaqCV0/K2783itfj5t/RCc0unWtFRAFVRgAQNsBAQILbf391ekHFciy79RT6Kn9ZvpMxMxO8DpHZzR53vs1Of1Fx8MYm37Tl224p+rG0JJEAAAAAHIDgB7ppmd+rLKAgcO1NmJeuG4MPVYcx/MRu5vaPZmLXU2vymOk+H+YV5+y1ueDIR45I+WIeWt7L6qJ+7au3zj9JS2yNgrUd9jvv08B7PPzmNnd7M7Cx6S3vLzxX9I+H+UzMu8QEBAQEBAQECC20potXWKMrgJqAOqZ4PjxU/KBN1uGAYHIIBBHIg8jAygICBUP7Q7CFpH4SXJ9oAx8iZf0MRvZGz59tPUOtbNWm/YB6K5xk5HWdC28VmaxvKKtjbO0CRnRgDr6Y/nNEZM/8AZ6s7QnbHl6IYfUf7O3J0S55B3C+zez9SZxdfH9afknXon9Rq66xl3VB/uYD6ymyjH7RI3o6dH1Df7BhAfOw8B84GH903X8dU43OYpryE/wC5ub+zlAm66woCqAFAwABgAeQgZQEBA5dp65aK2sbkOQ6sTyA8yYHJsDRMitbb+ntO9Z5flT2KOHxgSsBAQEBAQEBAQEBAQEBAQEDF1BBBGQRgg9QYEDonOksFD5+zufuHP4GPHu2P0P8AQCwQEBAhe1uyzfQQozYh3lHjgEEe8E+/EsaXLGO/PpLEw+UWN06zuRCDnd5OIHlFL2OtaKWdjhQOp/rr0i0xWN56D61s7snp0qStwzMFw5FlgDN+I7oYADOZ53Nk95ebeKcO6jYGlQ5FFefEjeP72ZqZSKjHAcBA9gICAgY2OFBYkAAZJPIAdYEDolOrtGoYEaes/cKRjfb/ADCPDw/rIWCAgICAgICAgICAgICAgICAgIGjW6RLUNdi7ytzH8R4HzgQ2l1r6VhTqCWqJxVeeXkrno3n1gWCAgIEBt3slp9SS5zXYebJjj+sp4H28D5y1h1eTFG3WGJhXl/s248dT6PlVg//AH4S3/5Llyr6/sxwrRsHs1p9LxrUlyMF24sR4eCjyEpZtTky/i6eDMRsmJXZICAgICBhdcqKWYhVHEknAHvgQAV9cQSCmjByAeDXkHgT1CeXX6BYUUAAAYA4ADkBA9gICAgICAgICAgICAgICAgICAga9RQtilHUMpGCDAgxTfpP0Ya/Tfk521j/AGn8a+XP6wJXZ+0arl3q3DeI5FT4FeYgdcBAQEBAQEBAQI7ae2a6Tu8XtPq1pxc+7oPMwOOrZdt7CzV43QcpQp9EeBc/jPy+kCcAgewEBAQEBAQEBAQEBAQEBAQEBAQEBAQIzaGxK7G7wb1V3Sys7re/ow9sDm7/AFlProNSn5q/Rs99Z4E+wwN+m7Q6dzul+7fqlgKMP2uHwgSisDxByIHsBAQMLblUZZgo8SQB8TAire0dOd2rfvfwqUt8W9UD3wNfday/1mXS1noh3rSP1+S+6B37N2VVQDuL6R9ZjxZvax4wO2AgICAgICAgICAgICAgICAgICAgICAgICAgatRpksGHRXHgwBHzgRjdmtPzRWqPjW7r8gcfKB6NiuPV1eoH6zK4/eWB7/dd/wDrLf2Kv/CBj/cRPranUt/7gUfuqIGVXZzSg5NYdvGws5/eJgSldYUYUAAcgBgfCBlAQEBAQEBAQEBAQEBAQEBAQEBAQEBAQEBAQEBAQEBAQEBAQEBAQEBAQEBAQEBAQEBAQEBAQEBA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28575" y="-2179638"/>
            <a:ext cx="6924675" cy="454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Electron</a:t>
            </a:r>
            <a:r>
              <a:rPr lang="en-US" dirty="0" smtClean="0"/>
              <a:t>: negatively charged particle that moves around the nucleus</a:t>
            </a:r>
          </a:p>
          <a:p>
            <a:r>
              <a:rPr lang="en-US" b="1" dirty="0" smtClean="0"/>
              <a:t>Mass number</a:t>
            </a:r>
            <a:r>
              <a:rPr lang="en-US" dirty="0" smtClean="0"/>
              <a:t>: total protons and neutrons in an atom’s nucleus</a:t>
            </a:r>
          </a:p>
          <a:p>
            <a:r>
              <a:rPr lang="en-US" dirty="0"/>
              <a:t> </a:t>
            </a:r>
            <a:r>
              <a:rPr lang="en-US" b="1" dirty="0"/>
              <a:t>A</a:t>
            </a:r>
            <a:r>
              <a:rPr lang="en-US" b="1" dirty="0" smtClean="0"/>
              <a:t>tomic mass</a:t>
            </a:r>
            <a:r>
              <a:rPr lang="en-US" dirty="0" smtClean="0"/>
              <a:t>: the average mass of a sample of atoms of that element found in nature</a:t>
            </a:r>
          </a:p>
          <a:p>
            <a:r>
              <a:rPr lang="en-US" b="1" dirty="0" smtClean="0"/>
              <a:t>Periodic table</a:t>
            </a:r>
            <a:r>
              <a:rPr lang="en-US" dirty="0" smtClean="0"/>
              <a:t>: chart that arranges elements by atomic number into rows and columns according to similarities in their properties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0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elementsdatabase.com/Images/periodic_table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0"/>
            <a:ext cx="7980871" cy="522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1295400" y="1676400"/>
            <a:ext cx="3048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447800" y="609600"/>
            <a:ext cx="914400" cy="9144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362200" y="348343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MASS NUMBER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646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itc.gsw.edu/faculty/speavy/spclass/chemistry/bonds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28600"/>
            <a:ext cx="2927243" cy="1442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Mole</a:t>
            </a:r>
            <a:r>
              <a:rPr lang="en-US" dirty="0" smtClean="0"/>
              <a:t>: the unit of measure used to count molecules or atoms</a:t>
            </a:r>
          </a:p>
          <a:p>
            <a:pPr lvl="1"/>
            <a:r>
              <a:rPr lang="en-US" dirty="0" smtClean="0"/>
              <a:t>Equation: 6.02 * 10^23</a:t>
            </a:r>
          </a:p>
          <a:p>
            <a:r>
              <a:rPr lang="en-US" b="1" dirty="0" smtClean="0"/>
              <a:t>Chemical bonds</a:t>
            </a:r>
            <a:r>
              <a:rPr lang="en-US" dirty="0" smtClean="0"/>
              <a:t>: the forces that hold atoms together</a:t>
            </a:r>
          </a:p>
          <a:p>
            <a:r>
              <a:rPr lang="en-US" b="1" dirty="0" smtClean="0"/>
              <a:t>Ions</a:t>
            </a:r>
            <a:r>
              <a:rPr lang="en-US" dirty="0" smtClean="0"/>
              <a:t>: charged particles</a:t>
            </a:r>
          </a:p>
          <a:p>
            <a:r>
              <a:rPr lang="en-US" b="1" dirty="0" smtClean="0"/>
              <a:t>Ionic bond</a:t>
            </a:r>
            <a:r>
              <a:rPr lang="en-US" dirty="0" smtClean="0"/>
              <a:t>: the bond formed by the transfer of electrons between atoms</a:t>
            </a:r>
          </a:p>
          <a:p>
            <a:pPr lvl="1"/>
            <a:r>
              <a:rPr lang="en-US" dirty="0" smtClean="0"/>
              <a:t>Example: one metal and one nonmetal bonding</a:t>
            </a:r>
          </a:p>
          <a:p>
            <a:r>
              <a:rPr lang="en-US" b="1" dirty="0" smtClean="0"/>
              <a:t>Ionic compounds</a:t>
            </a:r>
            <a:r>
              <a:rPr lang="en-US" dirty="0" smtClean="0"/>
              <a:t>: compounds that result when metals and non-metals bond </a:t>
            </a:r>
            <a:r>
              <a:rPr lang="en-US" dirty="0" err="1" smtClean="0"/>
              <a:t>ionically</a:t>
            </a:r>
            <a:r>
              <a:rPr lang="en-US" dirty="0" smtClean="0"/>
              <a:t> with each other</a:t>
            </a:r>
          </a:p>
          <a:p>
            <a:r>
              <a:rPr lang="en-US" b="1" dirty="0" smtClean="0"/>
              <a:t>Covalent bond</a:t>
            </a:r>
            <a:r>
              <a:rPr lang="en-US" dirty="0" smtClean="0"/>
              <a:t>: atoms share electrons with each other</a:t>
            </a:r>
          </a:p>
          <a:p>
            <a:pPr lvl="1"/>
            <a:r>
              <a:rPr lang="en-US" dirty="0" smtClean="0"/>
              <a:t>Example: two nonmetals bonding</a:t>
            </a:r>
          </a:p>
        </p:txBody>
      </p:sp>
    </p:spTree>
    <p:extLst>
      <p:ext uri="{BB962C8B-B14F-4D97-AF65-F5344CB8AC3E}">
        <p14:creationId xmlns:p14="http://schemas.microsoft.com/office/powerpoint/2010/main" val="213015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Chemical equation</a:t>
            </a:r>
            <a:r>
              <a:rPr lang="en-US" dirty="0" smtClean="0"/>
              <a:t>: written description of a chemical reaction using symbols and formulas</a:t>
            </a:r>
          </a:p>
          <a:p>
            <a:r>
              <a:rPr lang="en-US" b="1" dirty="0" smtClean="0"/>
              <a:t>Reactants</a:t>
            </a:r>
            <a:r>
              <a:rPr lang="en-US" dirty="0" smtClean="0"/>
              <a:t>: the elements or compounds present at the start of a reaction</a:t>
            </a:r>
          </a:p>
          <a:p>
            <a:r>
              <a:rPr lang="en-US" b="1" dirty="0" smtClean="0"/>
              <a:t>Products</a:t>
            </a:r>
            <a:r>
              <a:rPr lang="en-US" dirty="0" smtClean="0"/>
              <a:t>: the elements or compounds formed during the reaction</a:t>
            </a:r>
          </a:p>
          <a:p>
            <a:r>
              <a:rPr lang="en-US" b="1" dirty="0" smtClean="0"/>
              <a:t>Covalent compounds</a:t>
            </a:r>
            <a:r>
              <a:rPr lang="en-US" dirty="0" smtClean="0"/>
              <a:t>: compounds formed by the sharing of electrons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146" name="Picture 2" descr="http://www.cloudetal.com/wp-content/uploads/2011/08/chemical-equation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25" t="28026" r="-1" b="43947"/>
          <a:stretch/>
        </p:blipFill>
        <p:spPr bwMode="auto">
          <a:xfrm>
            <a:off x="381000" y="5334000"/>
            <a:ext cx="6848475" cy="979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65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70</TotalTime>
  <Words>333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Chapter 8: Chemical Reactions and Physical Changes</vt:lpstr>
      <vt:lpstr>Objectives</vt:lpstr>
      <vt:lpstr>Vocab</vt:lpstr>
      <vt:lpstr>Cont.</vt:lpstr>
      <vt:lpstr>PowerPoint Presentation</vt:lpstr>
      <vt:lpstr>Cont.</vt:lpstr>
      <vt:lpstr>Cont. 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8: Chemical Reactions and Physical Changes</dc:title>
  <dc:creator>ERICSSON, DENISE</dc:creator>
  <cp:lastModifiedBy>ERICSSON, DENISE</cp:lastModifiedBy>
  <cp:revision>7</cp:revision>
  <dcterms:created xsi:type="dcterms:W3CDTF">2014-02-21T13:09:10Z</dcterms:created>
  <dcterms:modified xsi:type="dcterms:W3CDTF">2014-02-24T14:28:27Z</dcterms:modified>
</cp:coreProperties>
</file>